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88" r:id="rId4"/>
    <p:sldId id="291" r:id="rId5"/>
    <p:sldId id="292" r:id="rId6"/>
    <p:sldId id="293" r:id="rId7"/>
    <p:sldId id="294" r:id="rId8"/>
    <p:sldId id="295" r:id="rId9"/>
    <p:sldId id="296" r:id="rId10"/>
  </p:sldIdLst>
  <p:sldSz cx="12192000" cy="6858000"/>
  <p:notesSz cx="6797675" cy="98742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436169B-DB3F-0C68-3D6E-CC19A0724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12C0951-F777-9428-215C-0F6C02207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12BFD0-3DA1-A425-067F-87D599FBE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FE80-E138-4951-B7C3-EC1243720477}" type="datetimeFigureOut">
              <a:rPr lang="tr-TR" smtClean="0"/>
              <a:t>25.09.2023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8F1DCFF-CB14-5F35-DB63-0BC7BFDAA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7998EFC-6D84-A659-60DF-45FB0E573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A86F-F73D-4690-B15F-DA289127F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61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985059-75CB-0D69-9016-A24DB8357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77C71D1-9DC1-2BD5-1C7E-6F35444CC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0C3E648-F99F-591B-2799-EDD8E40E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FE80-E138-4951-B7C3-EC1243720477}" type="datetimeFigureOut">
              <a:rPr lang="tr-TR" smtClean="0"/>
              <a:t>25.09.2023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4800797-E4BF-3C3A-6012-631E1ADA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C79B0A2-1B99-4945-E6BD-DDE6F8A7E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A86F-F73D-4690-B15F-DA289127F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52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75BBF13-CBB9-6476-FB25-FCB4649A90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49D544F-DC66-2E04-CB53-A69049C88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B25C461-535D-C2D9-EF99-2A819BE3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FE80-E138-4951-B7C3-EC1243720477}" type="datetimeFigureOut">
              <a:rPr lang="tr-TR" smtClean="0"/>
              <a:t>25.09.2023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A4D123-A764-4ADB-0FD6-632D3F584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6DFE893-F7DC-DF5F-FD65-2DAFFDBE7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A86F-F73D-4690-B15F-DA289127F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35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DC8DB4-9009-E981-ADBC-0DC68A3F1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06FF73-2E2E-F638-4CEA-E47E333D7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677992-4C7E-0C8B-577B-F2DB9767A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FE80-E138-4951-B7C3-EC1243720477}" type="datetimeFigureOut">
              <a:rPr lang="tr-TR" smtClean="0"/>
              <a:t>25.09.2023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BF0DF1-4A37-086C-A91D-8959E6D30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1D009EA-7980-3E63-7177-12D2F056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A86F-F73D-4690-B15F-DA289127F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424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F69E19-AAB7-950C-5FC8-391B42644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20CADAC-0E2F-5894-7040-F6263E752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4F326D8-1E40-5DEB-7869-69E1788F1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FE80-E138-4951-B7C3-EC1243720477}" type="datetimeFigureOut">
              <a:rPr lang="tr-TR" smtClean="0"/>
              <a:t>25.09.2023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89C0640-5FC2-5D1D-E481-86388914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3339C9C-9F7F-162A-083A-CA01AE27E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A86F-F73D-4690-B15F-DA289127F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13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36D406-21F6-F20B-C0E9-855B5EA9C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9B1052-1BF2-546C-9B3A-292A22523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7B5D99A-E795-E707-1B12-D9A3EF45A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3C0DA76-4512-56B9-74BF-361971578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FE80-E138-4951-B7C3-EC1243720477}" type="datetimeFigureOut">
              <a:rPr lang="tr-TR" smtClean="0"/>
              <a:t>25.09.2023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8226E8D-1FE0-5BAA-8E15-134D243EE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5C3E108-7BAF-3750-F209-687367654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A86F-F73D-4690-B15F-DA289127F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48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F5182F-8B1C-013F-F863-56F1A8C9B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A726751-4C56-AC4E-D31D-5051798C9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5B63C9A-D4CB-9E81-7414-EC2D8EB9C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BA825BF-A11F-AF19-FF90-405FE5DD58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E879555-2AB5-D09D-D6CE-5972CB339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ED5302C-6F55-9C57-3483-B59E733B4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FE80-E138-4951-B7C3-EC1243720477}" type="datetimeFigureOut">
              <a:rPr lang="tr-TR" smtClean="0"/>
              <a:t>25.09.2023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10698CF-A329-5D48-431A-E4B1E792E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94355F5-CE5C-FDE5-C55C-DF6A20BB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A86F-F73D-4690-B15F-DA289127F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665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40B1ED-B6E7-F9D2-2FB1-850141DE6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EA19644-3D5F-B39A-D745-5134919DB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FE80-E138-4951-B7C3-EC1243720477}" type="datetimeFigureOut">
              <a:rPr lang="tr-TR" smtClean="0"/>
              <a:t>25.09.2023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4065ECD-6DFF-E01F-4435-883BFED1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9A6BA3F-2511-C934-F745-5AA925FE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A86F-F73D-4690-B15F-DA289127F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24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B07E719-23E9-BBA5-E9A3-BBBD37B5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FE80-E138-4951-B7C3-EC1243720477}" type="datetimeFigureOut">
              <a:rPr lang="tr-TR" smtClean="0"/>
              <a:t>25.09.2023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DC6B093-5CC5-7567-0AFD-A3CC4115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0831235-DE2E-3B46-681D-F53961BC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A86F-F73D-4690-B15F-DA289127F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49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F54CAC-AB8E-7C24-1C56-6D8F541BE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D22EF6-F1A1-38BA-9076-3162A2998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950966D-D9F4-3E4B-0484-FF32A8DB7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5D27C70-64E0-549D-F01E-6564D2092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FE80-E138-4951-B7C3-EC1243720477}" type="datetimeFigureOut">
              <a:rPr lang="tr-TR" smtClean="0"/>
              <a:t>25.09.2023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52AD0EA-C3AC-BD32-0059-307D778F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801BF62-D1C4-1E56-C510-B22C9D195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A86F-F73D-4690-B15F-DA289127F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20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33387A-41CE-D6D5-8837-C0E96AE07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5F4CE09-F92A-8C17-343E-0B72C6CDD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78E042F-4C57-1B96-9716-730D59C4E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DA68DEA-BBF2-D446-A20A-454AA0B1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FE80-E138-4951-B7C3-EC1243720477}" type="datetimeFigureOut">
              <a:rPr lang="tr-TR" smtClean="0"/>
              <a:t>25.09.2023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DC3FD85-2D35-8974-6F9E-72272668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FC3F848-ED34-D49E-F798-3E4D20EB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A86F-F73D-4690-B15F-DA289127F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78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D839046-E08A-0488-A8C6-4B7A7E0A5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1518AFC-EE81-BC1A-8F10-015BA0F51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6776A50-98D6-6358-1029-FE7F959C1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2FE80-E138-4951-B7C3-EC1243720477}" type="datetimeFigureOut">
              <a:rPr lang="tr-TR" smtClean="0"/>
              <a:t>25.09.2023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B7A66F-7146-0FAC-EA4A-754853B54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C8937FA-62F6-6FA1-A2D2-2BDB6AB9F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A86F-F73D-4690-B15F-DA289127FEB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87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tr-TR" sz="4400" b="1" dirty="0"/>
              <a:t>Öğrencilerin Uyacakları Kurallar Ve Öğrencilerden Beklenen Davranışlar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258657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Okullarda da uyulması gereken kurallar vardır. </a:t>
            </a:r>
          </a:p>
          <a:p>
            <a:pPr marL="0" indent="0">
              <a:buNone/>
            </a:pPr>
            <a:endParaRPr lang="tr-TR" b="1" dirty="0"/>
          </a:p>
          <a:p>
            <a:r>
              <a:rPr lang="tr-TR" b="1" dirty="0"/>
              <a:t>Bazı okul kuralları güvenliği sağlamak amacıyla konulmuştur. </a:t>
            </a:r>
          </a:p>
          <a:p>
            <a:pPr marL="0" indent="0">
              <a:buNone/>
            </a:pPr>
            <a:r>
              <a:rPr lang="tr-TR" b="1" dirty="0"/>
              <a:t>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EABB672-107F-2CAD-95DD-18DCED8BC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820" y="1747247"/>
            <a:ext cx="5181600" cy="274333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tr-TR" b="1" dirty="0"/>
              <a:t>Okulda düzen ve disiplini sağlayan kurallar, öğrencilerin toplumsal kurallara ve insan haklarına saygılı bireyler olarak yetişmesinin ön koşuludur.</a:t>
            </a: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91FD6EAE-5F99-777A-EF62-880EACC22FCA}"/>
              </a:ext>
            </a:extLst>
          </p:cNvPr>
          <p:cNvSpPr txBox="1"/>
          <p:nvPr/>
        </p:nvSpPr>
        <p:spPr>
          <a:xfrm>
            <a:off x="1535837" y="4412202"/>
            <a:ext cx="97388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chemeClr val="tx2">
                    <a:lumMod val="50000"/>
                  </a:schemeClr>
                </a:solidFill>
              </a:rPr>
              <a:t>Bu inançla tüm öğrencilerin bu kuralları benimsemesi ve uygulaması, velilerin de bu kuralların uygulanmasına destek olmaları beklenmektedir</a:t>
            </a:r>
          </a:p>
        </p:txBody>
      </p:sp>
      <p:pic>
        <p:nvPicPr>
          <p:cNvPr id="6" name="Picture 2" descr="MEB Logo">
            <a:extLst>
              <a:ext uri="{FF2B5EF4-FFF2-40B4-BE49-F238E27FC236}">
                <a16:creationId xmlns:a16="http://schemas.microsoft.com/office/drawing/2014/main" id="{85381214-C89C-9B13-276E-A3E7106E6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67" y="365125"/>
            <a:ext cx="15906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tr-TR" b="1" dirty="0"/>
              <a:t>GÜVENLİ OKUL ORTAMI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1086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b="1" dirty="0"/>
              <a:t>Güvenli bir okul, eğitim-öğretim faaliyetlerinin korkudan, şiddetten ve endişeden arınmış, keyifli bir ortamda gerçekleştirilebileceği bir mekandır.</a:t>
            </a:r>
          </a:p>
          <a:p>
            <a:r>
              <a:rPr lang="tr-TR" b="1" dirty="0"/>
              <a:t> Böyle bir ortam, her bireyin kendisini özen görmekte ve kabul edilmiş hissettiği bir eğitim iklimi sağlar. </a:t>
            </a:r>
          </a:p>
        </p:txBody>
      </p:sp>
      <p:pic>
        <p:nvPicPr>
          <p:cNvPr id="1026" name="Picture 2" descr="Güvenli Okul Şartnamesi | ProES Güvenlik Teknolojileri - Eskişehir">
            <a:extLst>
              <a:ext uri="{FF2B5EF4-FFF2-40B4-BE49-F238E27FC236}">
                <a16:creationId xmlns:a16="http://schemas.microsoft.com/office/drawing/2014/main" id="{85F246E9-B15A-CFAA-F96E-84EE3A708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291" y="4214166"/>
            <a:ext cx="4651899" cy="227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EB Logo">
            <a:extLst>
              <a:ext uri="{FF2B5EF4-FFF2-40B4-BE49-F238E27FC236}">
                <a16:creationId xmlns:a16="http://schemas.microsoft.com/office/drawing/2014/main" id="{7FE615FB-7B60-AD71-A894-3D880297C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943" y="4886032"/>
            <a:ext cx="15906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3297B4BF-8B35-4945-EDC5-BA974A9B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400" b="1" dirty="0"/>
              <a:t>Öğrencilerin Uyacakları Kurallar Ve Öğrencilerden Beklenen Davranışlar</a:t>
            </a:r>
            <a:endParaRPr lang="tr-TR" b="1" dirty="0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26F1FFC-F2C7-D850-485F-851E0FE683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2800" b="1" dirty="0"/>
              <a:t>Okula zamanında gelinir.</a:t>
            </a:r>
          </a:p>
          <a:p>
            <a:endParaRPr lang="tr-TR" b="1" dirty="0"/>
          </a:p>
          <a:p>
            <a:r>
              <a:rPr lang="tr-TR" sz="2800" b="1" dirty="0"/>
              <a:t>OKULA TELEFON GETİRİLMEZ, DERSE TELEFONLA GİRİLMEZ</a:t>
            </a:r>
          </a:p>
          <a:p>
            <a:endParaRPr lang="tr-TR" sz="2800" b="1" dirty="0"/>
          </a:p>
          <a:p>
            <a:r>
              <a:rPr lang="tr-TR" sz="2800" b="1" dirty="0"/>
              <a:t>Koridorlarda koşmadan yürünür, gürültü yapılmaz.</a:t>
            </a:r>
          </a:p>
          <a:p>
            <a:endParaRPr lang="tr-TR" sz="2800" b="1" dirty="0"/>
          </a:p>
          <a:p>
            <a:r>
              <a:rPr lang="tr-TR" sz="2800" b="1" dirty="0"/>
              <a:t>Öğrenciler Okulda yapılan etkinliklere ve törenlere katılmak, bu etkinlikler sırasında görgü kurallarına ve etkinliğin özel kurallarına uygun davranmak zorundadırlar.</a:t>
            </a:r>
          </a:p>
          <a:p>
            <a:endParaRPr lang="tr-TR" dirty="0"/>
          </a:p>
        </p:txBody>
      </p:sp>
      <p:sp>
        <p:nvSpPr>
          <p:cNvPr id="7" name="İçerik Yer Tutucusu 6">
            <a:extLst>
              <a:ext uri="{FF2B5EF4-FFF2-40B4-BE49-F238E27FC236}">
                <a16:creationId xmlns:a16="http://schemas.microsoft.com/office/drawing/2014/main" id="{57BA9157-8C67-9008-AA66-8AFDFE1253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2800" b="1" dirty="0"/>
              <a:t>Derslikler ile Okuldaki tüm kapalı ve açık alanlar gibi ortak kullanım alanlarında yemek artığı çöp ve atık bırakılmaz. Öğrenci bunları en yakın çöp kutusuna atmakla yükümlüdür.</a:t>
            </a:r>
          </a:p>
          <a:p>
            <a:r>
              <a:rPr lang="tr-TR" sz="2800" b="1" dirty="0"/>
              <a:t>Tuvaletler temiz tutulur, musluklar açık bırakılmaz.</a:t>
            </a:r>
          </a:p>
          <a:p>
            <a:endParaRPr lang="tr-TR" sz="2800" b="1" dirty="0"/>
          </a:p>
          <a:p>
            <a:r>
              <a:rPr lang="tr-TR" b="1" dirty="0"/>
              <a:t>Öğrenciler kantin ve yemekhanede sıraya girerler, kantin ve yemekhane kurallarına ve görgü kurallarına uyarlar.</a:t>
            </a:r>
          </a:p>
          <a:p>
            <a:endParaRPr lang="tr-TR" sz="2800" b="1" dirty="0"/>
          </a:p>
          <a:p>
            <a:endParaRPr lang="tr-TR" b="1" dirty="0"/>
          </a:p>
          <a:p>
            <a:pPr marL="0" indent="0">
              <a:buNone/>
            </a:pPr>
            <a:endParaRPr lang="tr-TR" sz="2800" b="1" dirty="0"/>
          </a:p>
          <a:p>
            <a:endParaRPr lang="tr-TR" dirty="0"/>
          </a:p>
        </p:txBody>
      </p:sp>
      <p:pic>
        <p:nvPicPr>
          <p:cNvPr id="3074" name="Picture 2" descr="MEB Logo">
            <a:extLst>
              <a:ext uri="{FF2B5EF4-FFF2-40B4-BE49-F238E27FC236}">
                <a16:creationId xmlns:a16="http://schemas.microsoft.com/office/drawing/2014/main" id="{F4B92C46-6C80-E795-FF31-61C3A5330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67" y="365125"/>
            <a:ext cx="15906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82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0E1E4B-9684-F179-802B-79770B6DF0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b="1" dirty="0"/>
              <a:t>Öğrenciler kütüphanede, bilgisayar odasında, spor salonunda, müzik ve resim odasında, kendi dersliklerinin dışındaki eğitim ortamlarında, bulundukları yerin özel kurallarına uyarlar.</a:t>
            </a:r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B73C097-12A3-DB7E-093B-198D4083A0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sz="2800" b="1" dirty="0"/>
              <a:t>Öğrenciler küfür ve argo içeren sözler kullanmazlar, birbirlerine fiziksel zarar verici harekette bulunmazlar, kavga edemezler, birbirlerine ve öğretmenlerine görgü kuralları içinde hitap ederler.</a:t>
            </a:r>
          </a:p>
          <a:p>
            <a:endParaRPr lang="tr-TR" dirty="0"/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39D7FCB7-0E30-76B8-FE7E-14A752E00D55}"/>
              </a:ext>
            </a:extLst>
          </p:cNvPr>
          <p:cNvSpPr txBox="1">
            <a:spLocks/>
          </p:cNvSpPr>
          <p:nvPr/>
        </p:nvSpPr>
        <p:spPr>
          <a:xfrm>
            <a:off x="762000" y="3133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b="1" dirty="0"/>
              <a:t>Öğrencilerin Uyacakları Kurallar Ve Öğrencilerden Beklenen Davranışlar</a:t>
            </a:r>
          </a:p>
        </p:txBody>
      </p:sp>
      <p:pic>
        <p:nvPicPr>
          <p:cNvPr id="8" name="Picture 2" descr="MEB Logo">
            <a:extLst>
              <a:ext uri="{FF2B5EF4-FFF2-40B4-BE49-F238E27FC236}">
                <a16:creationId xmlns:a16="http://schemas.microsoft.com/office/drawing/2014/main" id="{8F6EE3D7-578F-5C76-7E68-D7573AA9F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67" y="365125"/>
            <a:ext cx="15906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30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F94058-130C-C36F-21E2-1104A9D3B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/>
              <a:t>Öğrencilerin Uyacakları Kurallar Ve Öğrencilerden Beklenen Davranışlar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02E9B3-004F-90C6-EA68-451EB8D46D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sz="2800" b="1" dirty="0"/>
              <a:t>Doğru sözlü, dürüst, yardımsever, erdemli, saygılı ve çalışkan olmaları; güzel ve nazik tavır sergilemeleri; kaba söz ve davranışlarda bulunmamaları; barış, değerbilirlik, hoşgörü, sabır, özgürlük, eşitlik ve dayanışmadan yana davranış göstermeleri, </a:t>
            </a:r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B4C5CD3-A509-36EB-0EAF-B801001EA9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sz="2800" b="1" dirty="0"/>
              <a:t>Irk, renk, cinsiyet, dil, din, milliyet ayrımı yapmaksızın herkese karşı iyi davranmaları; insan hak ve özgürlüğüyle onurunun korunması için gerekli duyarlılığı göstermeleri,</a:t>
            </a:r>
          </a:p>
          <a:p>
            <a:endParaRPr lang="tr-TR" dirty="0"/>
          </a:p>
        </p:txBody>
      </p:sp>
      <p:pic>
        <p:nvPicPr>
          <p:cNvPr id="7" name="Picture 2" descr="MEB Logo">
            <a:extLst>
              <a:ext uri="{FF2B5EF4-FFF2-40B4-BE49-F238E27FC236}">
                <a16:creationId xmlns:a16="http://schemas.microsoft.com/office/drawing/2014/main" id="{EB16364B-C40C-8BC9-5CED-8884AD69A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67" y="365125"/>
            <a:ext cx="15906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213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AC646C-20FC-FA93-A9B1-0C1A1805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Öğrencilerin Uyacakları Kurallar Ve Öğrencilerden Beklenen Davranışlar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FB6B20-F5A2-D15D-FB37-13CA902DB0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sz="2800" b="1" dirty="0"/>
              <a:t> Sağlığı olumsuz etkileyen ve sağlığa zarar veren, alkollü ya da bağımlılık yapan maddeleri kullanmamaları, bulundurmamaları ve bu tür maddelerin kullanıldığı yerlerde bulunmamaları,</a:t>
            </a:r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835E56B-F872-23B1-64D5-858186DEA6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Okula ve derslere düzenli olarak devam etmeleri,</a:t>
            </a:r>
          </a:p>
          <a:p>
            <a:r>
              <a:rPr lang="tr-TR" dirty="0"/>
              <a:t>Çevreye karşı duyarlı olmaları, çevrenin doğal ve tarihi yapısını korumaları,</a:t>
            </a:r>
          </a:p>
          <a:p>
            <a:endParaRPr lang="tr-TR" dirty="0"/>
          </a:p>
        </p:txBody>
      </p:sp>
      <p:pic>
        <p:nvPicPr>
          <p:cNvPr id="5" name="Picture 2" descr="MEB Logo">
            <a:extLst>
              <a:ext uri="{FF2B5EF4-FFF2-40B4-BE49-F238E27FC236}">
                <a16:creationId xmlns:a16="http://schemas.microsoft.com/office/drawing/2014/main" id="{FF200F6B-13E7-13DA-A834-BEFF68938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67" y="365125"/>
            <a:ext cx="15906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03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35ABE5-D17F-B6D7-7417-2522ADF58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Öğrencilerin Uyacakları Kurallar Ve Öğrencilerden Beklenen Davranışlar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F78ED4-D4A5-32CC-E3B2-F9772686F2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sz="2800" b="1" dirty="0">
                <a:solidFill>
                  <a:srgbClr val="002060"/>
                </a:solidFill>
              </a:rPr>
              <a:t>Fiziksel, zihinsel ve duygusal güçlerini olumlu olarak yönetmeleri; beden, zekâ ve duygularıyla bunları verimli kılacak irade ve yeteneklerini geliştirmeleri; kendilerine saygı duymayı öğrenmeleri, böylece dengeli bir biçimde geliştirdikleri varlıklarını aile, toplum, vatan, millet ve insanlığın yararına sunmaları,</a:t>
            </a:r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D3F4774-DE5C-E818-3538-F7F80F4614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sz="2800" b="1" dirty="0"/>
              <a:t>İnsan hakları ve demokrasi bilincini özümsemiş ve davranışa dönüştürmüş olmaları, kötü muamele ve her türlü istismara karşı duyarlı </a:t>
            </a:r>
            <a:r>
              <a:rPr lang="tr-TR" sz="2800" b="1" dirty="0" err="1"/>
              <a:t>olmaları,İnsana</a:t>
            </a:r>
            <a:r>
              <a:rPr lang="tr-TR" sz="2800" b="1" dirty="0"/>
              <a:t> ve insan sağlığına gereken önemi vermeleri, </a:t>
            </a:r>
          </a:p>
          <a:p>
            <a:endParaRPr lang="tr-TR" dirty="0"/>
          </a:p>
        </p:txBody>
      </p:sp>
      <p:pic>
        <p:nvPicPr>
          <p:cNvPr id="5" name="Picture 2" descr="MEB Logo">
            <a:extLst>
              <a:ext uri="{FF2B5EF4-FFF2-40B4-BE49-F238E27FC236}">
                <a16:creationId xmlns:a16="http://schemas.microsoft.com/office/drawing/2014/main" id="{707D92A2-149A-4B96-B5C9-D83EEA592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67" y="365125"/>
            <a:ext cx="15906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4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BB4DE3-B13F-F5B8-F749-E8D138328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Öğrencilerin Uyacakları Kurallar Ve Öğrencilerden Beklenen Davranışlar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2CD18E-7409-37A8-EB0E-D53C1A4C9C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sz="2800" b="1" dirty="0"/>
              <a:t>Bilişim araçlarını ve sosyal medyayı kişisel, toplumsal ve eğitsel yararlar doğrultusunda kullanmaları, </a:t>
            </a:r>
          </a:p>
          <a:p>
            <a:r>
              <a:rPr lang="tr-TR" sz="2800" b="1" dirty="0"/>
              <a:t>Savaş, yangın, deprem ve benzeri olağanüstü durumlarda topluma hizmet etkinliklerine gönüllü katkı sağlamaları ve verilen görevleri tamamlamaları,</a:t>
            </a: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E344339-2050-DC73-ECF5-9371E24F1B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sz="2800" b="1" dirty="0"/>
              <a:t>Yanlış algı oluşturabilecek tutum ve davranışlardan kaçınmaları, genel ahlak ve adaba uygun davranmaları,</a:t>
            </a:r>
          </a:p>
          <a:p>
            <a:r>
              <a:rPr lang="tr-TR" sz="2800" b="1" dirty="0"/>
              <a:t>Okulu benimsemeleri, öğretmenlerine saygı göstermeleri ve okul kurallarına uymaları, beklenir</a:t>
            </a:r>
          </a:p>
          <a:p>
            <a:endParaRPr lang="tr-TR" dirty="0"/>
          </a:p>
        </p:txBody>
      </p:sp>
      <p:pic>
        <p:nvPicPr>
          <p:cNvPr id="5" name="Picture 2" descr="MEB Logo">
            <a:extLst>
              <a:ext uri="{FF2B5EF4-FFF2-40B4-BE49-F238E27FC236}">
                <a16:creationId xmlns:a16="http://schemas.microsoft.com/office/drawing/2014/main" id="{7A60DEEC-4238-F954-B81C-D8A9E726A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67" y="365125"/>
            <a:ext cx="15906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00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D4A3A5-6891-9F21-9966-7F9D338DB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Öğrencilerin Uyacakları Kurallar Ve Öğrencilerden Beklenen Davranışlar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18443E-4F88-1C97-3BE0-371883B24F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Bilişim araçlarını ve sosyal medyayı; zararlı, bölücü, yıkıcı ve toplumun genel ahlak kurallarıyla bağdaşmayan ve şiddet içerikli amaçlar için kullanmamaları; bunların üretilmesine, bulundurulmasına, taşınmasına yardımcı olmamaları,</a:t>
            </a:r>
          </a:p>
          <a:p>
            <a:r>
              <a:rPr lang="tr-TR" sz="2800" b="1" dirty="0"/>
              <a:t>Öğretmenlerin ve yöneticilerin uyarıları dikkate alınır.</a:t>
            </a:r>
          </a:p>
          <a:p>
            <a:endParaRPr lang="tr-TR" b="1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154A320-74E5-C3F0-BC4C-85CCFA350D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Öğrenciler Okula ait malzeme ve diğer Okul eşyalarını korumak ve zarar vermemekle yükümlüdürler. </a:t>
            </a:r>
          </a:p>
          <a:p>
            <a:r>
              <a:rPr lang="tr-TR" b="1" dirty="0"/>
              <a:t>Öğrenciler Okulun belirlenmiş kılık kıyafet kurallarına uyarlar.</a:t>
            </a:r>
          </a:p>
          <a:p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r>
              <a:rPr lang="tr-TR" b="1" dirty="0"/>
              <a:t>Öğrenciler ders araç ve gereçlerinin dışında Okula özel eşyalarını getirmezler.</a:t>
            </a:r>
          </a:p>
          <a:p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endParaRPr lang="tr-TR" b="1" dirty="0"/>
          </a:p>
          <a:p>
            <a:endParaRPr lang="tr-TR" dirty="0"/>
          </a:p>
        </p:txBody>
      </p:sp>
      <p:pic>
        <p:nvPicPr>
          <p:cNvPr id="5" name="Picture 2" descr="MEB Logo">
            <a:extLst>
              <a:ext uri="{FF2B5EF4-FFF2-40B4-BE49-F238E27FC236}">
                <a16:creationId xmlns:a16="http://schemas.microsoft.com/office/drawing/2014/main" id="{2310C3DE-9088-E461-7410-B0027E30E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67" y="365125"/>
            <a:ext cx="159067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85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624</Words>
  <Application>Microsoft Office PowerPoint</Application>
  <PresentationFormat>Geniş ekran</PresentationFormat>
  <Paragraphs>52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Öğrencilerin Uyacakları Kurallar Ve Öğrencilerden Beklenen Davranışlar</vt:lpstr>
      <vt:lpstr>GÜVENLİ OKUL ORTAMI</vt:lpstr>
      <vt:lpstr>Öğrencilerin Uyacakları Kurallar Ve Öğrencilerden Beklenen Davranışlar</vt:lpstr>
      <vt:lpstr>PowerPoint Sunusu</vt:lpstr>
      <vt:lpstr>Öğrencilerin Uyacakları Kurallar Ve Öğrencilerden Beklenen Davranışlar </vt:lpstr>
      <vt:lpstr>Öğrencilerin Uyacakları Kurallar Ve Öğrencilerden Beklenen Davranışlar</vt:lpstr>
      <vt:lpstr>Öğrencilerin Uyacakları Kurallar Ve Öğrencilerden Beklenen Davranışlar</vt:lpstr>
      <vt:lpstr>Öğrencilerin Uyacakları Kurallar Ve Öğrencilerden Beklenen Davranışlar</vt:lpstr>
      <vt:lpstr>Öğrencilerin Uyacakları Kurallar Ve Öğrencilerden Beklenen Davranışlar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Öğrencilerin Uyacakları Kurallar Ve Öğrencilerden Beklenen Davranışlar</dc:title>
  <dc:creator>Galip Özmen MTAL</dc:creator>
  <cp:lastModifiedBy>Galip Özmen MTAL</cp:lastModifiedBy>
  <cp:revision>2</cp:revision>
  <cp:lastPrinted>2023-09-25T06:27:15Z</cp:lastPrinted>
  <dcterms:created xsi:type="dcterms:W3CDTF">2023-09-25T05:31:48Z</dcterms:created>
  <dcterms:modified xsi:type="dcterms:W3CDTF">2023-09-25T06:27:36Z</dcterms:modified>
</cp:coreProperties>
</file>